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4" r:id="rId12"/>
    <p:sldId id="273" r:id="rId13"/>
    <p:sldId id="268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4" autoAdjust="0"/>
    <p:restoredTop sz="94539" autoAdjust="0"/>
  </p:normalViewPr>
  <p:slideViewPr>
    <p:cSldViewPr>
      <p:cViewPr varScale="1">
        <p:scale>
          <a:sx n="71" d="100"/>
          <a:sy n="71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C69A8-3FD9-4866-82F9-C7B70FB313B7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8258D-83E7-4A41-B0AA-C950E8993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01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8258D-83E7-4A41-B0AA-C950E8993E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8258D-83E7-4A41-B0AA-C950E8993E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596B1E-AB11-431E-9A97-7A08D5F7332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176" y="1103184"/>
            <a:ext cx="7851648" cy="2404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Экологическое воспитание  детей дошкольного возраста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5080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C04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Выполнила:</a:t>
            </a:r>
            <a:endParaRPr lang="en-US" sz="2000" b="1" dirty="0">
              <a:solidFill>
                <a:srgbClr val="FC049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C04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Назаренко Елена </a:t>
            </a:r>
            <a:r>
              <a:rPr lang="ru-RU" sz="2000" b="1" dirty="0" smtClean="0">
                <a:solidFill>
                  <a:srgbClr val="FC04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Юрьевна</a:t>
            </a:r>
            <a:endParaRPr lang="en-US" sz="2000" b="1" dirty="0">
              <a:solidFill>
                <a:srgbClr val="FC049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3547" y="116632"/>
            <a:ext cx="22769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cap="none" spc="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д\с №2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48206" y="6309320"/>
            <a:ext cx="29322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Острогожск </a:t>
            </a:r>
            <a:r>
              <a:rPr lang="ru-RU" sz="2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cap="none" spc="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971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Модель «Экологическое просвещение родителей»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04664"/>
            <a:ext cx="4176464" cy="2808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Познавательный блок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Окружающая среда и здоровье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Состояние окружающей среды в собственном микрорайоне, городе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Пути решения этих проблем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Развитие ребенка через знакомство с окружающим миром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Методики ознакомления ребенка с окружающим миром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404664"/>
            <a:ext cx="4176464" cy="2808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Деятельностный блок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Участие в природоохранных акциях совместно с детьми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Участие  в экологических  праздниках, экскурсиях, походах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Выращивание растений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Чтение совместно с детьми литературы</a:t>
            </a:r>
          </a:p>
          <a:p>
            <a:pPr lvl="0"/>
            <a:endParaRPr lang="ru-RU" dirty="0">
              <a:solidFill>
                <a:schemeClr val="tx1"/>
              </a:solidFill>
            </a:endParaRPr>
          </a:p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3861048"/>
            <a:ext cx="4176464" cy="2808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Нормативный блок</a:t>
            </a:r>
          </a:p>
          <a:p>
            <a:pPr lvl="0">
              <a:buFont typeface="Arial" pitchFamily="34" charset="0"/>
              <a:buChar char="•"/>
            </a:pPr>
            <a:r>
              <a:rPr lang="ru-RU" spc="-150" dirty="0">
                <a:solidFill>
                  <a:schemeClr val="tx1"/>
                </a:solidFill>
              </a:rPr>
              <a:t>Знание  правил  поведения  во  время отдыха  на  природе, правил экологической  безопасности  и  норм поведения  в  экспериментальных ситуациях</a:t>
            </a:r>
          </a:p>
          <a:p>
            <a:pPr lvl="0">
              <a:buFont typeface="Arial" pitchFamily="34" charset="0"/>
              <a:buChar char="•"/>
            </a:pPr>
            <a:r>
              <a:rPr lang="ru-RU" spc="-150" dirty="0">
                <a:solidFill>
                  <a:schemeClr val="tx1"/>
                </a:solidFill>
              </a:rPr>
              <a:t>Выбор  экологически  безопасных участков  для  прогулок  с  детьми,  занятий спортом,  огородов,  дач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3861048"/>
            <a:ext cx="4176464" cy="2808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Ценностный блок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Природа как  универсальная ценность  для человека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Значение  природы в жизни человека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Здоровье  ребенка и природа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Человек – часть  природы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Формирование  разумных потребностей </a:t>
            </a:r>
          </a:p>
        </p:txBody>
      </p:sp>
    </p:spTree>
  </p:cSld>
  <p:clrMapOvr>
    <a:masterClrMapping/>
  </p:clrMapOvr>
  <p:transition spd="slow" advTm="64147"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51398"/>
            <a:ext cx="9144000" cy="4955203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РЕЗУЛЬТАТЫ ЭКОЛОГИЧЕСКОГО ОБРАЗОВАНИЯ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lang="ru-RU" sz="2400" b="1" u="sng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Дошкольники</a:t>
            </a:r>
            <a:r>
              <a:rPr kumimoji="0" lang="ru-RU" sz="2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радуются встрече с природой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 собственной инициативе наблюдают  за живыми объектами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видят разнообразие природного мира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признают ценность жизни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имеют представления о правилах поведения в природе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сформировано начало экологической культуры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Родители: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участвуют в совместных акциях  и приобщении детей к миру природы</a:t>
            </a:r>
            <a:endParaRPr lang="ru-RU" sz="2400" dirty="0">
              <a:cs typeface="Arial" pitchFamily="34" charset="0"/>
            </a:endParaRPr>
          </a:p>
        </p:txBody>
      </p:sp>
    </p:spTree>
  </p:cSld>
  <p:clrMapOvr>
    <a:masterClrMapping/>
  </p:clrMapOvr>
  <p:transition spd="slow" advTm="40607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_g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80"/>
            <a:ext cx="9143999" cy="6868159"/>
          </a:xfrm>
          <a:prstGeom prst="rect">
            <a:avLst/>
          </a:prstGeom>
        </p:spPr>
      </p:pic>
      <p:pic>
        <p:nvPicPr>
          <p:cNvPr id="9" name="Рисунок 8" descr="C:\Users\user\Desktop\фото сад\IMG_1540.JPG"/>
          <p:cNvPicPr/>
          <p:nvPr/>
        </p:nvPicPr>
        <p:blipFill rotWithShape="1">
          <a:blip r:embed="rId3" cstate="print"/>
          <a:srcRect l="24359" t="33334" r="25245" b="37777"/>
          <a:stretch/>
        </p:blipFill>
        <p:spPr bwMode="auto">
          <a:xfrm>
            <a:off x="395536" y="353291"/>
            <a:ext cx="4320480" cy="307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63" t="20101" r="53788" b="39950"/>
          <a:stretch/>
        </p:blipFill>
        <p:spPr>
          <a:xfrm>
            <a:off x="4716016" y="2874231"/>
            <a:ext cx="4000337" cy="361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853"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bg1">
              <a:alpha val="62000"/>
            </a:schemeClr>
          </a:solidFill>
        </p:spPr>
        <p:txBody>
          <a:bodyPr>
            <a:normAutofit/>
          </a:bodyPr>
          <a:lstStyle/>
          <a:p>
            <a:r>
              <a:rPr lang="ru-RU" sz="3100" dirty="0">
                <a:ln>
                  <a:solidFill>
                    <a:schemeClr val="tx1"/>
                  </a:solidFill>
                </a:ln>
              </a:rPr>
              <a:t>Результатом экологического воспитания дошкольников </a:t>
            </a:r>
            <a:br>
              <a:rPr lang="ru-RU" sz="3100" dirty="0">
                <a:ln>
                  <a:solidFill>
                    <a:schemeClr val="tx1"/>
                  </a:solidFill>
                </a:ln>
              </a:rPr>
            </a:br>
            <a:r>
              <a:rPr lang="ru-RU" sz="3100" dirty="0">
                <a:ln>
                  <a:solidFill>
                    <a:schemeClr val="tx1"/>
                  </a:solidFill>
                </a:ln>
              </a:rPr>
              <a:t>является экологическая культура личности.</a:t>
            </a:r>
            <a:br>
              <a:rPr lang="ru-RU" sz="3100" dirty="0">
                <a:ln>
                  <a:solidFill>
                    <a:schemeClr val="tx1"/>
                  </a:solidFill>
                </a:ln>
              </a:rPr>
            </a:br>
            <a:r>
              <a:rPr lang="ru-RU" sz="3100" dirty="0">
                <a:ln>
                  <a:solidFill>
                    <a:schemeClr val="tx1"/>
                  </a:solidFill>
                </a:ln>
              </a:rPr>
              <a:t>Замечательный педагог В. А. Сухомлинский писал: </a:t>
            </a:r>
            <a:r>
              <a:rPr lang="ru-RU" sz="3100" i="1" dirty="0">
                <a:ln>
                  <a:solidFill>
                    <a:schemeClr val="tx1"/>
                  </a:solidFill>
                </a:ln>
              </a:rPr>
              <a:t>«Человек был и всегда остается сыном природы, и то, что роднит его с природой, должно использоваться для его приобщения к природе, к богатствам духовной культуры. Мир, окружающий ребенка, это, прежде всего, мир природы с безграничным богатством явлений, с неисчерпаемой красотой. </a:t>
            </a:r>
            <a:br>
              <a:rPr lang="ru-RU" sz="3100" i="1" dirty="0">
                <a:ln>
                  <a:solidFill>
                    <a:schemeClr val="tx1"/>
                  </a:solidFill>
                </a:ln>
              </a:rPr>
            </a:br>
            <a:r>
              <a:rPr lang="ru-RU" sz="3100" i="1" dirty="0">
                <a:ln>
                  <a:solidFill>
                    <a:schemeClr val="tx1"/>
                  </a:solidFill>
                </a:ln>
              </a:rPr>
              <a:t>Здесь, в природе, вечный источник детского разума».</a:t>
            </a:r>
            <a:endParaRPr lang="ru-RU" i="1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slow" advTm="20000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539552" y="1688614"/>
            <a:ext cx="8219256" cy="4288050"/>
          </a:xfrm>
        </p:spPr>
        <p:txBody>
          <a:bodyPr>
            <a:normAutofit fontScale="92500" lnSpcReduction="20000"/>
          </a:bodyPr>
          <a:lstStyle/>
          <a:p>
            <a:pPr font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1. Программа «Из детства – в отрочество» Т.Н.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Доронова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    2.4.1.3049-13   ,   утвержденные   постановлением главного санитарного  врача от  15.05.2013 N 26      «Санитарно-эпидемиологических требований к устройству, содержанию и организации режима работы дошкольных образовательных учреждений».</a:t>
            </a:r>
          </a:p>
          <a:p>
            <a:pPr lvl="0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3. Федеральный государственный образовательный стандарт дошкольного образования, утв. Приказом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России от 17.10.2013 №1155</a:t>
            </a:r>
          </a:p>
          <a:p>
            <a:pPr font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4. Аксенова, З.Ф. «Войди в природу другом. Экологическое воспитание дошкольников». – Москва, 2011</a:t>
            </a:r>
          </a:p>
          <a:p>
            <a:pPr font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Ковинько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Л.В. Секреты природы - это так интересно! – Москва, 2004. : ил. Лопатина А.А. </a:t>
            </a:r>
          </a:p>
          <a:p>
            <a:pPr font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6. Сказы матушки земли. Экологическое воспитание через сказки, стихи и творческие задания / А. А.Лопатина, М.В.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Скребцова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. - 2-е изд. - Москва, 2008.</a:t>
            </a:r>
          </a:p>
          <a:p>
            <a:pPr lvl="0"/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endParaRPr lang="ru-RU" dirty="0"/>
          </a:p>
          <a:p>
            <a:pPr font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980728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  </a:t>
            </a:r>
            <a:r>
              <a:rPr lang="ru-RU" sz="4000" b="1" dirty="0">
                <a:solidFill>
                  <a:srgbClr val="FF0000"/>
                </a:solidFill>
              </a:rPr>
              <a:t>ЛИТЕРАТУРА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976664" cy="206210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/>
              <a:t>Кто не любит природы, тот не любит и человека, – тот плохой гражданин. </a:t>
            </a:r>
          </a:p>
          <a:p>
            <a:pPr algn="r"/>
            <a:r>
              <a:rPr lang="ru-RU" sz="3200" b="1" i="1" dirty="0"/>
              <a:t>Федор Достоевский</a:t>
            </a:r>
            <a:endParaRPr lang="ru-RU" sz="3200" b="1" dirty="0"/>
          </a:p>
        </p:txBody>
      </p:sp>
    </p:spTree>
  </p:cSld>
  <p:clrMapOvr>
    <a:masterClrMapping/>
  </p:clrMapOvr>
  <p:transition advTm="5000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/>
              <a:t>Актуальность темы:</a:t>
            </a:r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ru-RU" sz="2000" dirty="0"/>
              <a:t>«Всё хорошее в людях – из детства!</a:t>
            </a:r>
          </a:p>
          <a:p>
            <a:pPr algn="ctr"/>
            <a:r>
              <a:rPr lang="ru-RU" sz="2000" dirty="0"/>
              <a:t>Как истоки добра пробудить?</a:t>
            </a:r>
          </a:p>
          <a:p>
            <a:pPr algn="ctr"/>
            <a:r>
              <a:rPr lang="ru-RU" sz="2000" dirty="0"/>
              <a:t>Прикоснуться к природе всем</a:t>
            </a:r>
          </a:p>
          <a:p>
            <a:pPr algn="ctr"/>
            <a:r>
              <a:rPr lang="ru-RU" sz="2000" dirty="0"/>
              <a:t>сердцем</a:t>
            </a:r>
          </a:p>
          <a:p>
            <a:pPr algn="ctr"/>
            <a:r>
              <a:rPr lang="ru-RU" sz="2000" dirty="0"/>
              <a:t>Удивиться, узнать, полюбить!</a:t>
            </a:r>
          </a:p>
          <a:p>
            <a:pPr algn="ctr"/>
            <a:r>
              <a:rPr lang="ru-RU" sz="2000" dirty="0"/>
              <a:t>Я хочу, чтоб земля расцветала,</a:t>
            </a:r>
          </a:p>
          <a:p>
            <a:pPr algn="ctr"/>
            <a:r>
              <a:rPr lang="ru-RU" sz="2000" dirty="0"/>
              <a:t>И росли, как цветы, малыши,</a:t>
            </a:r>
          </a:p>
          <a:p>
            <a:pPr algn="ctr"/>
            <a:r>
              <a:rPr lang="ru-RU" sz="2000" dirty="0"/>
              <a:t>Чтоб для них экология стала,</a:t>
            </a:r>
          </a:p>
          <a:p>
            <a:pPr algn="ctr"/>
            <a:r>
              <a:rPr lang="ru-RU" sz="2000" dirty="0"/>
              <a:t>Не наукой, а частью души! »</a:t>
            </a:r>
          </a:p>
          <a:p>
            <a:pPr algn="ctr"/>
            <a:r>
              <a:rPr lang="ru-RU" sz="2400" dirty="0"/>
              <a:t>Актуальность введения экологического воспитания именно в возрасте с 3 до 6 лет заключается в том, что в этот период жизни, дети очень любознательные, добрые и отзывчивые. Так как у них еще не сформирована модель поведения и отношения к природе, и зная цели и задачи экологического воспитания, можно выработать у них правильное отношение ко всей природе.</a:t>
            </a:r>
          </a:p>
          <a:p>
            <a:pPr algn="ctr">
              <a:lnSpc>
                <a:spcPct val="150000"/>
              </a:lnSpc>
            </a:pPr>
            <a:endParaRPr lang="ru-RU" sz="2400" b="1" dirty="0"/>
          </a:p>
          <a:p>
            <a:pPr algn="ctr">
              <a:lnSpc>
                <a:spcPct val="150000"/>
              </a:lnSpc>
            </a:pPr>
            <a:r>
              <a:rPr lang="ru-RU" sz="2400" b="1" dirty="0"/>
              <a:t> </a:t>
            </a:r>
            <a:endParaRPr lang="ru-RU" sz="2400" dirty="0"/>
          </a:p>
        </p:txBody>
      </p:sp>
    </p:spTree>
  </p:cSld>
  <p:clrMapOvr>
    <a:masterClrMapping/>
  </p:clrMapOvr>
  <p:transition advTm="13026"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001643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/>
              <a:t>• </a:t>
            </a:r>
            <a:r>
              <a:rPr lang="ru-RU" sz="3200" b="1" i="1" dirty="0"/>
              <a:t>Дошкольники</a:t>
            </a:r>
            <a:r>
              <a:rPr lang="ru-RU" sz="3200" dirty="0"/>
              <a:t> - начальное звено системы непрерывного образования, значит, содержание их образования должно быть связано с содержанием экологического образования. Элементарные экологические знания, полученные детьми в младшем возрасте, помогут им в дальнейшем осваивать предметы экологической направленности;</a:t>
            </a:r>
          </a:p>
        </p:txBody>
      </p:sp>
    </p:spTree>
  </p:cSld>
  <p:clrMapOvr>
    <a:masterClrMapping/>
  </p:clrMapOvr>
  <p:transition advTm="19375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78751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/>
              <a:t>• </a:t>
            </a:r>
            <a:r>
              <a:rPr lang="ru-RU" sz="3200" b="1" i="1" dirty="0"/>
              <a:t>Знания</a:t>
            </a:r>
            <a:r>
              <a:rPr lang="ru-RU" sz="3200" dirty="0"/>
              <a:t> - не самоцель, они лишь помогают сформировать у детей определенное отношение к природе, экологически грамотное и безопасное поведение, активную жизненную позицию;</a:t>
            </a:r>
            <a:br>
              <a:rPr lang="ru-RU" sz="3200" dirty="0"/>
            </a:br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•</a:t>
            </a:r>
            <a:r>
              <a:rPr lang="ru-RU" sz="3200" i="1" dirty="0"/>
              <a:t> </a:t>
            </a:r>
            <a:r>
              <a:rPr lang="ru-RU" sz="2800" b="1" i="1" dirty="0"/>
              <a:t>У детей дошкольного возраста</a:t>
            </a:r>
            <a:r>
              <a:rPr lang="ru-RU" sz="2800" dirty="0"/>
              <a:t> очень развит познавательный интерес, в частности к природе. Именно в этом возрасте они воспринимают мир в целом, что способствует формированию экологического мировоззрения. Очень важно поддерживать этот познавательный интерес;</a:t>
            </a:r>
          </a:p>
          <a:p>
            <a:endParaRPr lang="ru-RU" sz="3200" dirty="0"/>
          </a:p>
        </p:txBody>
      </p:sp>
    </p:spTree>
  </p:cSld>
  <p:clrMapOvr>
    <a:masterClrMapping/>
  </p:clrMapOvr>
  <p:transition spd="slow" advTm="25053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0" y="0"/>
            <a:ext cx="8507288" cy="3789040"/>
          </a:xfrm>
        </p:spPr>
        <p:txBody>
          <a:bodyPr>
            <a:noAutofit/>
          </a:bodyPr>
          <a:lstStyle/>
          <a:p>
            <a:r>
              <a:rPr lang="ru-RU" sz="2000" dirty="0"/>
              <a:t>•</a:t>
            </a:r>
            <a:r>
              <a:rPr lang="ru-RU" sz="2400" dirty="0"/>
              <a:t> </a:t>
            </a:r>
            <a:r>
              <a:rPr lang="ru-RU" sz="2400" b="1" dirty="0"/>
              <a:t>Содержание экологического воспитания должно отличаться научностью</a:t>
            </a:r>
            <a:r>
              <a:rPr lang="ru-RU" sz="2400" dirty="0"/>
              <a:t>. </a:t>
            </a:r>
            <a:r>
              <a:rPr lang="ru-RU" sz="2200" dirty="0"/>
              <a:t>Несмотря на возраст, дети должны получать в доступной форме научные представления об окружающем мире, в частности, о природе. Формирование научного мировоззрения особенно важно в наше время, когда в обществе широко распространено мифологизированное сознание, не научный подход к объяснению природных явлений;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• </a:t>
            </a:r>
            <a:r>
              <a:rPr lang="ru-RU" sz="2400" b="1" dirty="0"/>
              <a:t>должно способствовать </a:t>
            </a:r>
            <a:r>
              <a:rPr lang="ru-RU" sz="2200" dirty="0"/>
              <a:t>формированию у детей целостного восприятия окружающего мира, с одной стороны, и взаимосвязей частей этого целого - с другой;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8"/>
          <a:stretch/>
        </p:blipFill>
        <p:spPr>
          <a:xfrm>
            <a:off x="1589228" y="4293096"/>
            <a:ext cx="5591175" cy="2159576"/>
          </a:xfrm>
          <a:prstGeom prst="snip2DiagRect">
            <a:avLst/>
          </a:prstGeom>
        </p:spPr>
      </p:pic>
    </p:spTree>
  </p:cSld>
  <p:clrMapOvr>
    <a:masterClrMapping/>
  </p:clrMapOvr>
  <p:transition spd="slow" advTm="30327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/>
              <a:t>• </a:t>
            </a:r>
            <a:r>
              <a:rPr lang="ru-RU" sz="3200" b="1" i="1" dirty="0"/>
              <a:t>Экологическое образование</a:t>
            </a:r>
            <a:r>
              <a:rPr lang="ru-RU" sz="3200" dirty="0"/>
              <a:t> - часть общего образования, оно имеет межпредметный характер, способствует развитию мышления, речи, эрудиции, эмоциональной сферы, нравственному воспитанию, - то есть становлению личности в целом;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• </a:t>
            </a:r>
            <a:r>
              <a:rPr lang="ru-RU" sz="3200" b="1" i="1" dirty="0"/>
              <a:t>Нормы</a:t>
            </a:r>
            <a:r>
              <a:rPr lang="ru-RU" sz="3200" dirty="0"/>
              <a:t> экологически грамотного безопасного поведения: дети должны научится понимать и формировать самостоятельно на основе комплекса элементарных экологических знаний и осознания причинно - следственных связей в природе;</a:t>
            </a:r>
          </a:p>
        </p:txBody>
      </p:sp>
    </p:spTree>
  </p:cSld>
  <p:clrMapOvr>
    <a:masterClrMapping/>
  </p:clrMapOvr>
  <p:transition spd="slow" advTm="25444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Модель «Экологическое воспитание дошкольников»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98072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Ознакомление детей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с природой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1052736"/>
            <a:ext cx="3888432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Организация и проведение выставок, смотров, конкурсов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2240" y="980728"/>
            <a:ext cx="2160240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Трудовая деятельность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 природе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204864"/>
            <a:ext cx="3203848" cy="21602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Создание условий для работы по экологическому воспитанию, оборудование уголков природы в группах, оснащение предметами для ухода за растениями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2636912"/>
            <a:ext cx="2664296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2160" y="2204864"/>
            <a:ext cx="3131840" cy="23042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Наблюдение за живыми объектами и сезонными явлениями природы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-целевые прогулки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-экскурсии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-работа с календарями природы, зарисовки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4653136"/>
            <a:ext cx="4248472" cy="22048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Создание фонда методического и наглядно – иллюстративного материала, выставка книг природоведческого содержания, оформление материала по экологическому воспитанию для родителей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4725144"/>
            <a:ext cx="4283968" cy="213285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Связь с воспитательно – образовательным процессом, экологические досуги,, музыкальные праздники, викторины на экологическую тематику, конструирование из природного материала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347864" y="2780928"/>
            <a:ext cx="2592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Экологическое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воспитание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дошкольников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7" name="Стрелка вверх 16"/>
          <p:cNvSpPr/>
          <p:nvPr/>
        </p:nvSpPr>
        <p:spPr>
          <a:xfrm>
            <a:off x="3779912" y="1844824"/>
            <a:ext cx="1800200" cy="792088"/>
          </a:xfrm>
          <a:prstGeom prst="upArrow">
            <a:avLst>
              <a:gd name="adj1" fmla="val 50000"/>
              <a:gd name="adj2" fmla="val 5549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707904" y="3861048"/>
            <a:ext cx="1944216" cy="86409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940152" y="2924944"/>
            <a:ext cx="432048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2915816" y="2924944"/>
            <a:ext cx="360040" cy="79208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43321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Макет «Совместная деятельность воспитателя и детей»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Диагностика экологической воспитанности детей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40466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Сюжетно-ролевые и </a:t>
            </a:r>
            <a:r>
              <a:rPr lang="ru-RU" dirty="0" err="1">
                <a:solidFill>
                  <a:schemeClr val="tx1"/>
                </a:solidFill>
              </a:rPr>
              <a:t>д</a:t>
            </a:r>
            <a:r>
              <a:rPr lang="ru-RU" dirty="0">
                <a:solidFill>
                  <a:schemeClr val="tx1"/>
                </a:solidFill>
              </a:rPr>
              <a:t>/игры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40466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Целевые прогулки в природу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20272" y="40466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Наблюдение в уголке природы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628800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 моделями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3768" y="566124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-150" dirty="0">
                <a:solidFill>
                  <a:schemeClr val="tx1"/>
                </a:solidFill>
              </a:rPr>
              <a:t>Изобразительная </a:t>
            </a:r>
            <a:r>
              <a:rPr lang="ru-RU" dirty="0">
                <a:solidFill>
                  <a:schemeClr val="tx1"/>
                </a:solidFill>
              </a:rPr>
              <a:t>деятельность</a:t>
            </a:r>
            <a:r>
              <a:rPr lang="ru-RU" spc="-1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pc="-150" dirty="0">
                <a:solidFill>
                  <a:schemeClr val="tx1"/>
                </a:solidFill>
              </a:rPr>
              <a:t>по  экологической </a:t>
            </a:r>
            <a:r>
              <a:rPr lang="ru-RU" dirty="0">
                <a:solidFill>
                  <a:schemeClr val="tx1"/>
                </a:solidFill>
              </a:rPr>
              <a:t>тематике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832" y="1700808"/>
            <a:ext cx="2952328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Просмотр фильмов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о природе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20272" y="1628800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Опытная, экспериментальная, поисковая деятельность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292494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Создание книг-самоделок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20272" y="2996952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Чтение детской художественной литературы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4437112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Экологические досуги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 праздники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15816" y="4437112"/>
            <a:ext cx="3240360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Рассматривание дидактических картинок, иллюстраций о природе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0272" y="4437112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Труд в мини-центре природы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 на участке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566124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150" dirty="0">
              <a:solidFill>
                <a:schemeClr val="tx1"/>
              </a:solidFill>
            </a:endParaRPr>
          </a:p>
          <a:p>
            <a:pPr algn="ctr"/>
            <a:r>
              <a:rPr lang="ru-RU" spc="-150" dirty="0">
                <a:solidFill>
                  <a:schemeClr val="tx1"/>
                </a:solidFill>
              </a:rPr>
              <a:t>Беседы  с  детьми</a:t>
            </a:r>
          </a:p>
          <a:p>
            <a:pPr algn="ctr"/>
            <a:r>
              <a:rPr lang="ru-RU" spc="-150" dirty="0">
                <a:solidFill>
                  <a:schemeClr val="tx1"/>
                </a:solidFill>
              </a:rPr>
              <a:t> на  экологические темы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20272" y="566124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pc="-150" dirty="0">
                <a:solidFill>
                  <a:schemeClr val="tx1"/>
                </a:solidFill>
              </a:rPr>
              <a:t>Работа  с календарем природы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8024" y="566124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-150" dirty="0">
                <a:solidFill>
                  <a:schemeClr val="tx1"/>
                </a:solidFill>
              </a:rPr>
              <a:t>Сбор  коллекций семян, камней, ракушек</a:t>
            </a:r>
          </a:p>
        </p:txBody>
      </p:sp>
      <p:sp>
        <p:nvSpPr>
          <p:cNvPr id="21" name="Выноска с четырьмя стрелками 20"/>
          <p:cNvSpPr/>
          <p:nvPr/>
        </p:nvSpPr>
        <p:spPr>
          <a:xfrm>
            <a:off x="2123728" y="2636912"/>
            <a:ext cx="4896544" cy="1872208"/>
          </a:xfrm>
          <a:prstGeom prst="quadArrowCallou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Совместная деятельность воспитателя и детей</a:t>
            </a:r>
          </a:p>
        </p:txBody>
      </p:sp>
    </p:spTree>
  </p:cSld>
  <p:clrMapOvr>
    <a:masterClrMapping/>
  </p:clrMapOvr>
  <p:transition spd="slow" advTm="45521"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554</Words>
  <Application>Microsoft Office PowerPoint</Application>
  <PresentationFormat>Экран (4:3)</PresentationFormat>
  <Paragraphs>112</Paragraphs>
  <Slides>14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Экологическое воспитание 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Результатом экологического воспитания дошкольников  является экологическая культура личности. Замечательный педагог В. А. Сухомлинский писал: «Человек был и всегда остается сыном природы, и то, что роднит его с природой, должно использоваться для его приобщения к природе, к богатствам духовной культуры. Мир, окружающий ребенка, это, прежде всего, мир природы с безграничным богатством явлений, с неисчерпаемой красотой.  Здесь, в природе, вечный источник детского разума».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воспитание в детском саду</dc:title>
  <dc:creator>XXX</dc:creator>
  <cp:lastModifiedBy>User</cp:lastModifiedBy>
  <cp:revision>96</cp:revision>
  <dcterms:created xsi:type="dcterms:W3CDTF">2016-01-14T06:10:19Z</dcterms:created>
  <dcterms:modified xsi:type="dcterms:W3CDTF">2021-02-10T16:36:42Z</dcterms:modified>
</cp:coreProperties>
</file>